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56" r:id="rId7"/>
    <p:sldId id="257" r:id="rId8"/>
    <p:sldId id="259" r:id="rId9"/>
    <p:sldId id="258" r:id="rId10"/>
    <p:sldId id="260" r:id="rId11"/>
    <p:sldId id="281" r:id="rId12"/>
    <p:sldId id="280" r:id="rId13"/>
    <p:sldId id="276" r:id="rId14"/>
    <p:sldId id="262" r:id="rId15"/>
    <p:sldId id="261" r:id="rId16"/>
    <p:sldId id="282" r:id="rId17"/>
    <p:sldId id="285" r:id="rId18"/>
    <p:sldId id="263" r:id="rId19"/>
    <p:sldId id="264" r:id="rId20"/>
    <p:sldId id="265" r:id="rId21"/>
    <p:sldId id="266" r:id="rId22"/>
    <p:sldId id="267" r:id="rId23"/>
    <p:sldId id="271" r:id="rId24"/>
    <p:sldId id="268" r:id="rId25"/>
    <p:sldId id="269" r:id="rId26"/>
    <p:sldId id="270" r:id="rId27"/>
    <p:sldId id="286" r:id="rId28"/>
    <p:sldId id="287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8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507516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4174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5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01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083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410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70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449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15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8657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90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20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0568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0064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11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8162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145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341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104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40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77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072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210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91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4770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602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5133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755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47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688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5360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3460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358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407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953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763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4580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752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20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4458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24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3686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031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615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3082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548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C0D0694-D12B-4775-B1F1-AC3116FA112D}"/>
              </a:ext>
            </a:extLst>
          </p:cNvPr>
          <p:cNvSpPr/>
          <p:nvPr userDrawn="1"/>
        </p:nvSpPr>
        <p:spPr>
          <a:xfrm rot="10800000" flipH="1">
            <a:off x="8423856" y="0"/>
            <a:ext cx="717713" cy="6858000"/>
          </a:xfrm>
          <a:prstGeom prst="rect">
            <a:avLst/>
          </a:prstGeom>
          <a:gradFill>
            <a:gsLst>
              <a:gs pos="82000">
                <a:srgbClr val="1B3281"/>
              </a:gs>
              <a:gs pos="6000">
                <a:srgbClr val="0072B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900"/>
          </a:p>
        </p:txBody>
      </p:sp>
      <p:pic>
        <p:nvPicPr>
          <p:cNvPr id="7" name="Рисунок 6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D42D58B-1A3F-4F9E-AC76-17F6671CB1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780" y="152400"/>
            <a:ext cx="529865" cy="819357"/>
          </a:xfrm>
          <a:prstGeom prst="rect">
            <a:avLst/>
          </a:prstGeom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44E4AA84-4D85-4FAD-BEF9-1BFB674B7C77}"/>
              </a:ext>
            </a:extLst>
          </p:cNvPr>
          <p:cNvSpPr txBox="1">
            <a:spLocks/>
          </p:cNvSpPr>
          <p:nvPr userDrawn="1"/>
        </p:nvSpPr>
        <p:spPr>
          <a:xfrm>
            <a:off x="8518718" y="6420657"/>
            <a:ext cx="551854" cy="37638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4572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5C68B6-61C2-468F-89AB-4B9F7531AA68}" type="slidenum">
              <a:rPr lang="ru-RU" sz="12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FCBAD97-65E4-43C9-84A2-90326F2BBDA2}"/>
              </a:ext>
            </a:extLst>
          </p:cNvPr>
          <p:cNvCxnSpPr/>
          <p:nvPr userDrawn="1"/>
        </p:nvCxnSpPr>
        <p:spPr>
          <a:xfrm>
            <a:off x="1" y="1117600"/>
            <a:ext cx="1393372" cy="0"/>
          </a:xfrm>
          <a:prstGeom prst="line">
            <a:avLst/>
          </a:prstGeom>
          <a:ln w="76200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2170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203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77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2062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356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255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778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915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3234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3086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035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06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2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39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1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06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5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21" r:id="rId12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7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apkpro.ru/deyatelnostakademii/marafonfunktsionalnoygramotnosti/" TargetMode="Externa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ing.apkpro.ru/course/view.php?id=66" TargetMode="Externa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772400" cy="345638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Вебинар 3 декабря 2021 года </a:t>
            </a:r>
            <a:br>
              <a:rPr lang="ru-RU" sz="4000" b="1" dirty="0">
                <a:solidFill>
                  <a:prstClr val="black"/>
                </a:solidFill>
              </a:rPr>
            </a:br>
            <a:r>
              <a:rPr lang="ru-RU" sz="4000" b="1" dirty="0">
                <a:solidFill>
                  <a:prstClr val="black"/>
                </a:solidFill>
              </a:rPr>
              <a:t>по  вопросам организации </a:t>
            </a:r>
            <a:r>
              <a:rPr lang="ru-RU" sz="4000" b="1" dirty="0"/>
              <a:t>удаленного обучения с применением ЭО и ДОТ </a:t>
            </a:r>
            <a:r>
              <a:rPr lang="ru-RU" sz="4000" b="1" dirty="0">
                <a:solidFill>
                  <a:prstClr val="black"/>
                </a:solidFill>
              </a:rPr>
              <a:t>и проведения  самодиагностики сформированности функциональной обучающихся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581128"/>
            <a:ext cx="4784576" cy="1415008"/>
          </a:xfrm>
        </p:spPr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Заведующий кафедрой педагогики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АОУ ВО ДПО «ВИРО», к.ф.н.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Игнатьева Анна Сергеевна </a:t>
            </a:r>
          </a:p>
        </p:txBody>
      </p:sp>
    </p:spTree>
    <p:extLst>
      <p:ext uri="{BB962C8B-B14F-4D97-AF65-F5344CB8AC3E}">
        <p14:creationId xmlns:p14="http://schemas.microsoft.com/office/powerpoint/2010/main" val="376248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Самодиагностика ФГ в 8 и 9 классах: алгоритм организации и проведения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ОО определяет ответственного за проведение самодиагностики ФГ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Ответственный определяет выборку участников, вид ФГ, сроки и место проведения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Ответственный создает мероприятия по оценке ФГ, назначает учеников и экспертов на мероприятия, получает коды и пароли участников (ученики и эксперты), передает классным руководителям или учителям.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Классный руководитель/ учитель выдает их обучающимся перед мероприятием, помогает войти в мероприятие, контролирует работу детей в ходе мероприятия. Продолжительность мероприятия 40 минут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Эксперты проверяют работы (входят в РЭШ используя код и пароль, скачивают спецификацию работы и ключ для проверки) не позднее 3 дней после выполнения работы.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Информацию о результатах мероприятия  (процент выполнения заданий каждым из участников мероприятия) ответственный скачивает из РЭШ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Информация о результатах самодиагностики направляется в ВИРО </a:t>
            </a:r>
          </a:p>
        </p:txBody>
      </p:sp>
    </p:spTree>
    <p:extLst>
      <p:ext uri="{BB962C8B-B14F-4D97-AF65-F5344CB8AC3E}">
        <p14:creationId xmlns:p14="http://schemas.microsoft.com/office/powerpoint/2010/main" val="4168484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610600" cy="166199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Самодиагностика  </a:t>
            </a:r>
            <a:r>
              <a:rPr lang="ru-RU" sz="2000" b="1" dirty="0" err="1">
                <a:solidFill>
                  <a:srgbClr val="FF0000"/>
                </a:solidFill>
              </a:rPr>
              <a:t>сформированности</a:t>
            </a:r>
            <a:r>
              <a:rPr lang="ru-RU" sz="2000" b="1" dirty="0">
                <a:solidFill>
                  <a:srgbClr val="FF0000"/>
                </a:solidFill>
              </a:rPr>
              <a:t> функциональной грамотности обучающихся общеобразовательных организаций области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по 3 видам функциональной грамотности: 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математическая, читательская, естественно-научная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b="1" i="1" dirty="0">
                <a:solidFill>
                  <a:srgbClr val="FF0000"/>
                </a:solidFill>
              </a:rPr>
              <a:t>Сроки проведения: </a:t>
            </a:r>
            <a:r>
              <a:rPr lang="ru-RU" sz="2000" b="1" dirty="0">
                <a:solidFill>
                  <a:srgbClr val="FF0000"/>
                </a:solidFill>
              </a:rPr>
              <a:t>6-9 декабря 2021 года</a:t>
            </a:r>
            <a:br>
              <a:rPr lang="ru-RU" sz="2000" b="1" dirty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9550" y="2060848"/>
            <a:ext cx="8724900" cy="3470181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600" dirty="0">
                <a:solidFill>
                  <a:srgbClr val="FF0000"/>
                </a:solidFill>
              </a:rPr>
              <a:t>Участники:</a:t>
            </a:r>
            <a:r>
              <a:rPr lang="ru-RU" sz="2600" dirty="0"/>
              <a:t> обучающиеся 8-9 классов школ Вологодской области</a:t>
            </a:r>
          </a:p>
          <a:p>
            <a:pPr algn="just"/>
            <a:r>
              <a:rPr lang="ru-RU" sz="2600" dirty="0">
                <a:solidFill>
                  <a:srgbClr val="FF0000"/>
                </a:solidFill>
              </a:rPr>
              <a:t>Рекомендуемая количественная выборка:</a:t>
            </a:r>
          </a:p>
          <a:p>
            <a:pPr algn="just"/>
            <a:r>
              <a:rPr lang="ru-RU" sz="2600" dirty="0"/>
              <a:t>-в школах, где количество обучающихся более 45 человек от общего кол-во обучающихся 8-9 классов участвуют:</a:t>
            </a:r>
          </a:p>
          <a:p>
            <a:pPr algn="just"/>
            <a:r>
              <a:rPr lang="ru-RU" sz="2600" dirty="0">
                <a:solidFill>
                  <a:srgbClr val="FF0000"/>
                </a:solidFill>
              </a:rPr>
              <a:t>45 обучающихся 8-х классов </a:t>
            </a:r>
            <a:r>
              <a:rPr lang="ru-RU" sz="2600" dirty="0"/>
              <a:t>из них </a:t>
            </a:r>
            <a:r>
              <a:rPr lang="ru-RU" sz="2600" dirty="0">
                <a:solidFill>
                  <a:srgbClr val="FF0000"/>
                </a:solidFill>
              </a:rPr>
              <a:t>15 чел</a:t>
            </a:r>
            <a:r>
              <a:rPr lang="ru-RU" sz="2600" dirty="0"/>
              <a:t>.- математическая грамотность, </a:t>
            </a:r>
            <a:r>
              <a:rPr lang="ru-RU" sz="2600" dirty="0">
                <a:solidFill>
                  <a:srgbClr val="FF0000"/>
                </a:solidFill>
              </a:rPr>
              <a:t>15 чел</a:t>
            </a:r>
            <a:r>
              <a:rPr lang="ru-RU" sz="2600" dirty="0"/>
              <a:t>.- читательская грамотность, </a:t>
            </a:r>
            <a:r>
              <a:rPr lang="ru-RU" sz="2600" dirty="0">
                <a:solidFill>
                  <a:srgbClr val="FF0000"/>
                </a:solidFill>
              </a:rPr>
              <a:t>15  чел.- </a:t>
            </a:r>
            <a:r>
              <a:rPr lang="ru-RU" sz="2600" dirty="0"/>
              <a:t>естественно-научная грамотность (</a:t>
            </a:r>
            <a:r>
              <a:rPr lang="ru-RU" sz="2600" dirty="0">
                <a:solidFill>
                  <a:srgbClr val="FF0000"/>
                </a:solidFill>
              </a:rPr>
              <a:t>один ученик пишет только 1 работу!)</a:t>
            </a:r>
          </a:p>
          <a:p>
            <a:pPr algn="just"/>
            <a:r>
              <a:rPr lang="ru-RU" sz="2600" dirty="0">
                <a:solidFill>
                  <a:srgbClr val="FF0000"/>
                </a:solidFill>
              </a:rPr>
              <a:t>45 обучающихся </a:t>
            </a:r>
            <a:r>
              <a:rPr lang="ru-RU" sz="2600" dirty="0"/>
              <a:t>9-х классов из них </a:t>
            </a:r>
            <a:r>
              <a:rPr lang="ru-RU" sz="2600" dirty="0">
                <a:solidFill>
                  <a:srgbClr val="FF0000"/>
                </a:solidFill>
              </a:rPr>
              <a:t>15 чел</a:t>
            </a:r>
            <a:r>
              <a:rPr lang="ru-RU" sz="2600" dirty="0"/>
              <a:t>.- математическая грамотность, </a:t>
            </a:r>
            <a:r>
              <a:rPr lang="ru-RU" sz="2600" dirty="0">
                <a:solidFill>
                  <a:srgbClr val="FF0000"/>
                </a:solidFill>
              </a:rPr>
              <a:t>15 чел</a:t>
            </a:r>
            <a:r>
              <a:rPr lang="ru-RU" sz="2600" dirty="0"/>
              <a:t>.- читательская грамотность, </a:t>
            </a:r>
            <a:r>
              <a:rPr lang="ru-RU" sz="2600" dirty="0">
                <a:solidFill>
                  <a:srgbClr val="FF0000"/>
                </a:solidFill>
              </a:rPr>
              <a:t>15  чел.- </a:t>
            </a:r>
            <a:r>
              <a:rPr lang="ru-RU" sz="2600" dirty="0"/>
              <a:t>естественно-научная грамотность (</a:t>
            </a:r>
            <a:r>
              <a:rPr lang="ru-RU" sz="2600" dirty="0">
                <a:solidFill>
                  <a:srgbClr val="FF0000"/>
                </a:solidFill>
              </a:rPr>
              <a:t>один ученик пишет только 1 работу!)</a:t>
            </a:r>
          </a:p>
          <a:p>
            <a:r>
              <a:rPr lang="ru-RU" sz="2600" dirty="0"/>
              <a:t>- в школах где количество обучающихся менее 45 человек от общего кол-во обучающихся 8-9 классов участвуют </a:t>
            </a:r>
            <a:r>
              <a:rPr lang="ru-RU" sz="2600" dirty="0">
                <a:solidFill>
                  <a:srgbClr val="FF0000"/>
                </a:solidFill>
              </a:rPr>
              <a:t>все обучающиеся 8-9 классов</a:t>
            </a:r>
            <a:r>
              <a:rPr lang="ru-RU" sz="2600" dirty="0"/>
              <a:t>, виды функциональной грамотности должны быть пропорционально разделены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954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850"/>
            <a:ext cx="8801100" cy="9525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FF0000"/>
                </a:solidFill>
              </a:rPr>
              <a:t>Самодиагностика  </a:t>
            </a:r>
            <a:r>
              <a:rPr lang="ru-RU" sz="2700" b="1" dirty="0" err="1">
                <a:solidFill>
                  <a:srgbClr val="FF0000"/>
                </a:solidFill>
              </a:rPr>
              <a:t>сформированности</a:t>
            </a:r>
            <a:r>
              <a:rPr lang="ru-RU" sz="2700" b="1" dirty="0">
                <a:solidFill>
                  <a:srgbClr val="FF0000"/>
                </a:solidFill>
              </a:rPr>
              <a:t> функциональной грамотности обучающихся общеобразовательных организаций области  по 3 видам функциональной грамотности: 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математическая, читательская, естественно-научная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i="1" dirty="0">
                <a:solidFill>
                  <a:srgbClr val="FF0000"/>
                </a:solidFill>
              </a:rPr>
              <a:t>Сроки проведения: </a:t>
            </a:r>
            <a:r>
              <a:rPr lang="ru-RU" sz="2700" b="1" dirty="0">
                <a:solidFill>
                  <a:srgbClr val="FF0000"/>
                </a:solidFill>
              </a:rPr>
              <a:t>6-9 декабря 2021 года</a:t>
            </a:r>
            <a:r>
              <a:rPr lang="ru-RU" sz="1400" b="1" dirty="0">
                <a:solidFill>
                  <a:srgbClr val="FF0000"/>
                </a:solidFill>
              </a:rPr>
              <a:t/>
            </a:r>
            <a:br>
              <a:rPr lang="ru-RU" sz="1400" b="1" dirty="0">
                <a:solidFill>
                  <a:srgbClr val="FF0000"/>
                </a:solidFill>
              </a:rPr>
            </a:b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2171700"/>
            <a:ext cx="6400800" cy="403956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ИНСТРУМЕНТ: </a:t>
            </a:r>
            <a:r>
              <a:rPr lang="ru-RU" sz="1800" i="1" dirty="0"/>
              <a:t>ДИАГНОСТИЧЕСКИЕ РАБОТЫ ДЛЯ ОБУЧАЮЩИХСЯ 8 и 9 КЛАССОВ</a:t>
            </a:r>
            <a:r>
              <a:rPr lang="ru-RU" i="1" dirty="0"/>
              <a:t> </a:t>
            </a:r>
            <a:r>
              <a:rPr lang="ru-RU" sz="1800" i="1" dirty="0"/>
              <a:t>Электронного банка заданий для оценки функциональной грамотности (https://fg.resh.edu.ru/). по 3 видам функциональной грамотности: математическая, читательская, естественно-научная</a:t>
            </a:r>
          </a:p>
          <a:p>
            <a:pPr algn="just"/>
            <a:r>
              <a:rPr lang="ru-RU" sz="1800" dirty="0"/>
              <a:t> </a:t>
            </a:r>
            <a:r>
              <a:rPr lang="ru-RU" sz="1800" b="1" dirty="0"/>
              <a:t>РЕКОМЕНДУЕМЫЕ ДАТЫ ПРОВЕДЕНИЯ:</a:t>
            </a:r>
          </a:p>
          <a:p>
            <a:pPr marL="0" indent="0" algn="just">
              <a:buNone/>
            </a:pPr>
            <a:r>
              <a:rPr lang="ru-RU" sz="1800" dirty="0"/>
              <a:t>7 декабря- читательская грамотность</a:t>
            </a:r>
          </a:p>
          <a:p>
            <a:pPr marL="0" indent="0" algn="just">
              <a:buNone/>
            </a:pPr>
            <a:r>
              <a:rPr lang="ru-RU" sz="1800" dirty="0"/>
              <a:t>8 декабря –математическая грамотность</a:t>
            </a:r>
          </a:p>
          <a:p>
            <a:pPr marL="0" indent="0" algn="just">
              <a:buNone/>
            </a:pPr>
            <a:r>
              <a:rPr lang="ru-RU" sz="1800" dirty="0"/>
              <a:t>9 декабря – естественно-математическая грамотность</a:t>
            </a:r>
          </a:p>
          <a:p>
            <a:pPr marL="0" indent="0" algn="just">
              <a:buNone/>
            </a:pPr>
            <a:r>
              <a:rPr lang="ru-RU" sz="1800" dirty="0"/>
              <a:t>10 декабря- </a:t>
            </a:r>
            <a:r>
              <a:rPr lang="ru-RU" sz="1600" dirty="0"/>
              <a:t>направление результатов в ВИРО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39"/>
          <a:stretch/>
        </p:blipFill>
        <p:spPr>
          <a:xfrm>
            <a:off x="6248400" y="2095500"/>
            <a:ext cx="2895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978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086854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60" y="1331502"/>
            <a:ext cx="7889425" cy="20261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33778" y="4268347"/>
            <a:ext cx="6283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1. </a:t>
            </a:r>
          </a:p>
          <a:p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разделе «Мероприятия» нажмите на кнопку «Создать мероприятие» </a:t>
            </a:r>
          </a:p>
        </p:txBody>
      </p:sp>
    </p:spTree>
    <p:extLst>
      <p:ext uri="{BB962C8B-B14F-4D97-AF65-F5344CB8AC3E}">
        <p14:creationId xmlns:p14="http://schemas.microsoft.com/office/powerpoint/2010/main" val="3454836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086854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57067" y="1967774"/>
            <a:ext cx="25383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2.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заполните поле «Название мероприятия»;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флажком выберите направление функциональной грамотности;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поле «Дата проведения» выберите дату проведения мероприятия.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5" y="1492432"/>
            <a:ext cx="4787780" cy="4162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546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7" t="13783" r="19776" b="27790"/>
          <a:stretch/>
        </p:blipFill>
        <p:spPr bwMode="auto">
          <a:xfrm>
            <a:off x="519271" y="980194"/>
            <a:ext cx="7572054" cy="400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ая выноска 11"/>
          <p:cNvSpPr/>
          <p:nvPr/>
        </p:nvSpPr>
        <p:spPr>
          <a:xfrm rot="10800000" flipH="1">
            <a:off x="4787757" y="3927273"/>
            <a:ext cx="3676649" cy="1967789"/>
          </a:xfrm>
          <a:prstGeom prst="wedgeRectCallout">
            <a:avLst>
              <a:gd name="adj1" fmla="val -75062"/>
              <a:gd name="adj2" fmla="val 80940"/>
            </a:avLst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1" y="1445050"/>
            <a:ext cx="3676650" cy="153860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4937763" y="4311003"/>
            <a:ext cx="290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3. </a:t>
            </a:r>
          </a:p>
          <a:p>
            <a:r>
              <a:rPr lang="ru-RU" sz="1600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Укажите контрольные измерительные материалы для каждого варианта. </a:t>
            </a:r>
          </a:p>
        </p:txBody>
      </p:sp>
    </p:spTree>
    <p:extLst>
      <p:ext uri="{BB962C8B-B14F-4D97-AF65-F5344CB8AC3E}">
        <p14:creationId xmlns:p14="http://schemas.microsoft.com/office/powerpoint/2010/main" val="1189400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1" y="1086853"/>
            <a:ext cx="8317381" cy="535783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1" y="1318565"/>
            <a:ext cx="7379411" cy="321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8" t="14382" r="31208" b="45918"/>
          <a:stretch/>
        </p:blipFill>
        <p:spPr bwMode="auto">
          <a:xfrm>
            <a:off x="1048551" y="3765772"/>
            <a:ext cx="3749646" cy="216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5164241" y="4665176"/>
            <a:ext cx="3122773" cy="1584060"/>
          </a:xfrm>
          <a:prstGeom prst="wedgeRectCallout">
            <a:avLst>
              <a:gd name="adj1" fmla="val -71143"/>
              <a:gd name="adj2" fmla="val 34170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5195" y="4857042"/>
            <a:ext cx="2662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4. </a:t>
            </a:r>
          </a:p>
          <a:p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странице проведения мероприятия необходимо добавить класс.</a:t>
            </a:r>
          </a:p>
        </p:txBody>
      </p:sp>
    </p:spTree>
    <p:extLst>
      <p:ext uri="{BB962C8B-B14F-4D97-AF65-F5344CB8AC3E}">
        <p14:creationId xmlns:p14="http://schemas.microsoft.com/office/powerpoint/2010/main" val="3787620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108799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МЕРОПРИЯТИЕ?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06928" y="2761409"/>
            <a:ext cx="60789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1. </a:t>
            </a:r>
          </a:p>
          <a:p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Для предоставления участникам доступа к прохождению мероприятия нажмите на кнопку «Скачать коды доступа».</a:t>
            </a:r>
            <a:b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результате на локальный диск компьютера будет сохранен файл в формате MS </a:t>
            </a:r>
            <a:r>
              <a:rPr lang="ru-RU" sz="1600" dirty="0" err="1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Excel</a:t>
            </a: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, содержащий ссылку на прохождение мероприятия и индивидуальный код для каждого участника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76" y="1468846"/>
            <a:ext cx="7563180" cy="930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8" r="33447" b="54361"/>
          <a:stretch/>
        </p:blipFill>
        <p:spPr bwMode="auto">
          <a:xfrm>
            <a:off x="1004317" y="4454180"/>
            <a:ext cx="7607977" cy="154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110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27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ПРИМЕР ЗАДАНИЯ ДИАГНОСТИЧЕСКОЙ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825034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13309" y="1108799"/>
            <a:ext cx="8317381" cy="5262739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ВХОД ОТ «УЧЕНИКА»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43584" y="4445930"/>
            <a:ext cx="6890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Ввести в адресную строку браузера ссылку на прохождение мероприятия </a:t>
            </a:r>
            <a:b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 нажать на клавиатуре кнопку «</a:t>
            </a:r>
            <a:r>
              <a:rPr lang="ru-RU" sz="1600" dirty="0" err="1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Enter</a:t>
            </a: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открывшейся странице ввести код мероприятия (код может быть заполнен автоматически) и пароль (индивидуальный код участника), поставить галочку «Я не робот» и нажать на кнопку «Войти».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359491"/>
            <a:ext cx="5953125" cy="2856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6799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dirty="0"/>
              <a:t>Сопровождение образовательных организаций осуществляющих удаленное обучение с применением ЭО и ДОТ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18-19 ноября   Индивидуальные собеседования с руководителями школ, имеющими классы на карантине</a:t>
            </a:r>
          </a:p>
          <a:p>
            <a:r>
              <a:rPr lang="ru-RU" dirty="0"/>
              <a:t>Письмо ДО ВО от 24.11 №20-11473/21  на сайте ВИРО </a:t>
            </a:r>
          </a:p>
          <a:p>
            <a:r>
              <a:rPr lang="ru-RU" dirty="0"/>
              <a:t>26 ноября консультация ОО Вологодского МР по вопросам обучения с применением ЭО и ДОТ</a:t>
            </a:r>
          </a:p>
          <a:p>
            <a:r>
              <a:rPr lang="ru-RU" dirty="0"/>
              <a:t>30 ноября «Родительский университет».  Трек «Класс на карантине: что нужно знать родителю о дистанционном обучении»</a:t>
            </a:r>
          </a:p>
          <a:p>
            <a:r>
              <a:rPr lang="ru-RU" dirty="0"/>
              <a:t>25 ноября – 3 декабря анализ раздела «Обучаем удаленно» на сайте 44 школ. </a:t>
            </a:r>
          </a:p>
        </p:txBody>
      </p:sp>
    </p:spTree>
    <p:extLst>
      <p:ext uri="{BB962C8B-B14F-4D97-AF65-F5344CB8AC3E}">
        <p14:creationId xmlns:p14="http://schemas.microsoft.com/office/powerpoint/2010/main" val="2189027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8" y="1108798"/>
            <a:ext cx="8317381" cy="5357838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31" y="1396008"/>
            <a:ext cx="6732878" cy="33149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2333339" y="4164882"/>
            <a:ext cx="6093775" cy="2009143"/>
          </a:xfrm>
          <a:prstGeom prst="wedgeRectCallout">
            <a:avLst>
              <a:gd name="adj1" fmla="val 22151"/>
              <a:gd name="adj2" fmla="val 62158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96478" y="4353600"/>
            <a:ext cx="55453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5. </a:t>
            </a:r>
          </a:p>
          <a:p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После завершения проверки развернутых ответов участника автоматически откроется страница проведения мероприятия. </a:t>
            </a:r>
            <a:b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столбце «Оценивание/результат» для проверенной работы будет отображаться итоговый балл за работу (сумма автоматизированного и экспертного оценивания) </a:t>
            </a:r>
          </a:p>
        </p:txBody>
      </p:sp>
    </p:spTree>
    <p:extLst>
      <p:ext uri="{BB962C8B-B14F-4D97-AF65-F5344CB8AC3E}">
        <p14:creationId xmlns:p14="http://schemas.microsoft.com/office/powerpoint/2010/main" val="778849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8" y="1108798"/>
            <a:ext cx="8317381" cy="5357838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03" y="1481599"/>
            <a:ext cx="7554079" cy="23280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2260189" y="4099047"/>
            <a:ext cx="6093775" cy="2009143"/>
          </a:xfrm>
          <a:prstGeom prst="wedgeRectCallout">
            <a:avLst>
              <a:gd name="adj1" fmla="val 33315"/>
              <a:gd name="adj2" fmla="val 76722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2588" y="4302395"/>
            <a:ext cx="55453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6. </a:t>
            </a:r>
          </a:p>
          <a:p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Для получения подробных результатов по работе каждого участника и просмотра процента выполнения заданий каждым</a:t>
            </a:r>
            <a:b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из участников на странице проведения мероприятия нажмите </a:t>
            </a:r>
            <a:b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кнопку «Скачать результаты» и сохраните файл </a:t>
            </a:r>
            <a:b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локальном диске компьютера.</a:t>
            </a:r>
          </a:p>
        </p:txBody>
      </p:sp>
    </p:spTree>
    <p:extLst>
      <p:ext uri="{BB962C8B-B14F-4D97-AF65-F5344CB8AC3E}">
        <p14:creationId xmlns:p14="http://schemas.microsoft.com/office/powerpoint/2010/main" val="36920705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458" y="1990501"/>
            <a:ext cx="6637973" cy="37133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7857" y="1133369"/>
            <a:ext cx="7527175" cy="4016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33063">
              <a:lnSpc>
                <a:spcPct val="80000"/>
              </a:lnSpc>
            </a:pPr>
            <a:r>
              <a:rPr lang="ru-RU" sz="2700" b="1" dirty="0">
                <a:solidFill>
                  <a:srgbClr val="0072B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 Neue"/>
              </a:rPr>
              <a:t>Марафон функциональной грамотности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598" y="2078247"/>
            <a:ext cx="1107282" cy="109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42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537" t="17667" r="3259"/>
          <a:stretch/>
        </p:blipFill>
        <p:spPr>
          <a:xfrm>
            <a:off x="411763" y="1337584"/>
            <a:ext cx="3728189" cy="51877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88024" y="5072744"/>
            <a:ext cx="3497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900" dirty="0">
                <a:solidFill>
                  <a:srgbClr val="373A3C"/>
                </a:solidFill>
                <a:latin typeface="-apple-system"/>
                <a:hlinkClick r:id="rId3"/>
              </a:rPr>
              <a:t>Самодиагностика управленческих команд школ РФ по основным направлениям функциональной грамотности</a:t>
            </a:r>
            <a:endParaRPr lang="ru-RU" sz="900" dirty="0">
              <a:solidFill>
                <a:srgbClr val="373A3C"/>
              </a:solidFill>
              <a:latin typeface="-apple-system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" r="1258" b="778"/>
          <a:stretch/>
        </p:blipFill>
        <p:spPr>
          <a:xfrm>
            <a:off x="4629518" y="4988537"/>
            <a:ext cx="193272" cy="514661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B1C092AB-FE6D-4202-8013-93628B845502}"/>
              </a:ext>
            </a:extLst>
          </p:cNvPr>
          <p:cNvSpPr txBox="1">
            <a:spLocks/>
          </p:cNvSpPr>
          <p:nvPr/>
        </p:nvSpPr>
        <p:spPr>
          <a:xfrm>
            <a:off x="502493" y="246158"/>
            <a:ext cx="7601306" cy="71817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декабря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61" y="1337583"/>
            <a:ext cx="1545118" cy="1851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b="13501"/>
          <a:stretch/>
        </p:blipFill>
        <p:spPr>
          <a:xfrm>
            <a:off x="4368046" y="1441034"/>
            <a:ext cx="1644114" cy="1747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0234" y="2924944"/>
            <a:ext cx="1683327" cy="1747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5709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B1C092AB-FE6D-4202-8013-93628B845502}"/>
              </a:ext>
            </a:extLst>
          </p:cNvPr>
          <p:cNvSpPr txBox="1">
            <a:spLocks/>
          </p:cNvSpPr>
          <p:nvPr/>
        </p:nvSpPr>
        <p:spPr>
          <a:xfrm>
            <a:off x="467544" y="204850"/>
            <a:ext cx="7601306" cy="71817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Функциональная грамотность: самодиагностика управленческих команд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7958" y="1666979"/>
            <a:ext cx="4111683" cy="176202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диагностик:</a:t>
            </a:r>
          </a:p>
          <a:p>
            <a:pPr algn="just"/>
            <a:endParaRPr lang="ru-RU" sz="15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Глобальные компетенции и креативное мышление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Естественнонаучная грамотность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Читательская грамотность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Математическая грамотность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20201" y="2405758"/>
            <a:ext cx="1491096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Комплексный </a:t>
            </a:r>
          </a:p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 </a:t>
            </a:r>
          </a:p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диагностики</a:t>
            </a:r>
            <a:endParaRPr lang="ru-RU" sz="1500" dirty="0">
              <a:solidFill>
                <a:srgbClr val="1B32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3662" y="3836774"/>
            <a:ext cx="3712673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тестовых заданий:</a:t>
            </a:r>
          </a:p>
          <a:p>
            <a:pPr algn="just"/>
            <a:endParaRPr lang="ru-RU" sz="15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Множественный выбор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Единичный выбор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B32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Установление соответствия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610872" y="4213150"/>
            <a:ext cx="1371600" cy="701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900"/>
          </a:p>
        </p:txBody>
      </p:sp>
      <p:sp>
        <p:nvSpPr>
          <p:cNvPr id="10" name="Прямоугольник 9"/>
          <p:cNvSpPr/>
          <p:nvPr/>
        </p:nvSpPr>
        <p:spPr>
          <a:xfrm>
            <a:off x="6520201" y="4183023"/>
            <a:ext cx="1491096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Уровневый</a:t>
            </a:r>
          </a:p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 </a:t>
            </a:r>
          </a:p>
          <a:p>
            <a:pPr algn="ctr"/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диагностики</a:t>
            </a:r>
            <a:endParaRPr lang="ru-RU" sz="1500" dirty="0">
              <a:solidFill>
                <a:srgbClr val="1B32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2A82ACB-ACC1-4B4B-ADB6-2B8527C202A2}"/>
              </a:ext>
            </a:extLst>
          </p:cNvPr>
          <p:cNvSpPr/>
          <p:nvPr/>
        </p:nvSpPr>
        <p:spPr>
          <a:xfrm>
            <a:off x="4589108" y="5728920"/>
            <a:ext cx="3409257" cy="626975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задания, 2 попытки</a:t>
            </a:r>
          </a:p>
          <a:p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диагностики не ограничено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4610872" y="2435886"/>
            <a:ext cx="1371600" cy="701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900"/>
          </a:p>
        </p:txBody>
      </p:sp>
    </p:spTree>
    <p:extLst>
      <p:ext uri="{BB962C8B-B14F-4D97-AF65-F5344CB8AC3E}">
        <p14:creationId xmlns:p14="http://schemas.microsoft.com/office/powerpoint/2010/main" val="311472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Информация на сайте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2924944"/>
            <a:ext cx="4258816" cy="320122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Раздел сайта «Обучаем удаленно»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Положение об обучении с применением ЭО и ДОТ</a:t>
            </a:r>
          </a:p>
          <a:p>
            <a:r>
              <a:rPr lang="ru-RU" dirty="0"/>
              <a:t>Положение о системе оценивания</a:t>
            </a:r>
          </a:p>
          <a:p>
            <a:r>
              <a:rPr lang="ru-RU" dirty="0"/>
              <a:t>Приказы</a:t>
            </a:r>
          </a:p>
          <a:p>
            <a:r>
              <a:rPr lang="ru-RU" dirty="0"/>
              <a:t>Расписание уроков</a:t>
            </a:r>
          </a:p>
          <a:p>
            <a:r>
              <a:rPr lang="ru-RU" dirty="0"/>
              <a:t>Информация для родителей</a:t>
            </a:r>
          </a:p>
          <a:p>
            <a:r>
              <a:rPr lang="ru-RU" dirty="0"/>
              <a:t>Телефон «горячей линии»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40768"/>
            <a:ext cx="3827462" cy="4683396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10" y="1340768"/>
            <a:ext cx="345122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640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РАЗДЕЛ  «ОБУЧАЕМ УДАЛЕННО»: основные проблемы в 80% 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Размещено модельное положение об обучении с применением ЭО и ДОТ, школа его не доработала под имеющиеся условия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Отсутствуют актуальные приказы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Отсутствует расписание удаленного обучения, не указаны формы проведения занятий (онлайн, офлайн)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Нет информации для родителей по формам организации удаленного обучения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872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/>
              <a:t>Интерактивное расписание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7992888" cy="33843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09120"/>
            <a:ext cx="7992888" cy="2016224"/>
          </a:xfrm>
        </p:spPr>
      </p:pic>
    </p:spTree>
    <p:extLst>
      <p:ext uri="{BB962C8B-B14F-4D97-AF65-F5344CB8AC3E}">
        <p14:creationId xmlns:p14="http://schemas.microsoft.com/office/powerpoint/2010/main" val="3230969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968" y="692696"/>
            <a:ext cx="8382000" cy="129266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FF0000"/>
                </a:solidFill>
              </a:rPr>
              <a:t>М ИН И С Т Е Р С Т В О П Р О С В Е Щ Е Н И Я Р О С </a:t>
            </a:r>
            <a:r>
              <a:rPr lang="ru-RU" sz="1800" b="1" dirty="0" err="1">
                <a:solidFill>
                  <a:srgbClr val="FF0000"/>
                </a:solidFill>
              </a:rPr>
              <a:t>С</a:t>
            </a:r>
            <a:r>
              <a:rPr lang="ru-RU" sz="1800" b="1" dirty="0">
                <a:solidFill>
                  <a:srgbClr val="FF0000"/>
                </a:solidFill>
              </a:rPr>
              <a:t> И Й С К О Й Ф Е Д Е Р А Ц И </a:t>
            </a:r>
            <a:r>
              <a:rPr lang="ru-RU" sz="1800" b="1" dirty="0" err="1">
                <a:solidFill>
                  <a:srgbClr val="FF0000"/>
                </a:solidFill>
              </a:rPr>
              <a:t>И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(МИНПРОСВЕЩЕНИЯ РОССИИ) 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П Р О Т О К О Л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 совещания в режиме видео-конференц-связи по вопросам организационного и методического сопровождения работ по введению обновленных федеральных государственных образовательных стандартов и формированию функциональной грамотности обучающихся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от 24 11.2021 №Д 03-10</a:t>
            </a:r>
            <a:r>
              <a:rPr lang="en-US" sz="1800" b="1" dirty="0">
                <a:solidFill>
                  <a:srgbClr val="FF0000"/>
                </a:solidFill>
              </a:rPr>
              <a:t>/03 </a:t>
            </a:r>
            <a:r>
              <a:rPr lang="ru-RU" sz="1800" b="1" dirty="0" err="1">
                <a:solidFill>
                  <a:srgbClr val="FF0000"/>
                </a:solidFill>
              </a:rPr>
              <a:t>пр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459480"/>
            <a:ext cx="8289082" cy="2708434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1.1. Активизировать работу образовательных организаций по использованию электронного банка заданий для оценки функциональной грамотности и проверке работ обучающихся по функциональной грамотности (https://fg.resh.edu.ru/). </a:t>
            </a:r>
          </a:p>
          <a:p>
            <a:pPr algn="just"/>
            <a:r>
              <a:rPr lang="ru-RU" sz="2400" dirty="0"/>
              <a:t>1.2. Провести самоанализ формирования функциональной грамотности обучающихся 8–9 классов в субъекте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79363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11560" y="408127"/>
            <a:ext cx="7600950" cy="738664"/>
          </a:xfrm>
        </p:spPr>
        <p:txBody>
          <a:bodyPr/>
          <a:lstStyle/>
          <a:p>
            <a:pPr lvl="0" algn="ctr"/>
            <a:r>
              <a:rPr lang="ru-RU" sz="2400" dirty="0">
                <a:solidFill>
                  <a:srgbClr val="3682F2"/>
                </a:solidFill>
                <a:latin typeface="Montserrat" panose="00000500000000000000" pitchFamily="2" charset="-52"/>
              </a:rPr>
              <a:t>Рейтинг субъектов РФ по доле (%) обучающихся, завершивших тестирование*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260648"/>
            <a:ext cx="427448" cy="341653"/>
          </a:xfrm>
          <a:prstGeom prst="rect">
            <a:avLst/>
          </a:prstGeom>
        </p:spPr>
      </p:pic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5893694"/>
              </p:ext>
            </p:extLst>
          </p:nvPr>
        </p:nvGraphicFramePr>
        <p:xfrm>
          <a:off x="308931" y="1484784"/>
          <a:ext cx="3649207" cy="4207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237">
                  <a:extLst>
                    <a:ext uri="{9D8B030D-6E8A-4147-A177-3AD203B41FA5}">
                      <a16:colId xmlns:a16="http://schemas.microsoft.com/office/drawing/2014/main" xmlns="" val="495502345"/>
                    </a:ext>
                  </a:extLst>
                </a:gridCol>
                <a:gridCol w="927189">
                  <a:extLst>
                    <a:ext uri="{9D8B030D-6E8A-4147-A177-3AD203B41FA5}">
                      <a16:colId xmlns:a16="http://schemas.microsoft.com/office/drawing/2014/main" xmlns="" val="2232533949"/>
                    </a:ext>
                  </a:extLst>
                </a:gridCol>
                <a:gridCol w="1163781">
                  <a:extLst>
                    <a:ext uri="{9D8B030D-6E8A-4147-A177-3AD203B41FA5}">
                      <a16:colId xmlns:a16="http://schemas.microsoft.com/office/drawing/2014/main" xmlns="" val="2183064976"/>
                    </a:ext>
                  </a:extLst>
                </a:gridCol>
              </a:tblGrid>
              <a:tr h="649361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Наименование</a:t>
                      </a:r>
                      <a:r>
                        <a:rPr lang="ru-RU" sz="700" b="1" kern="1200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ОО </a:t>
                      </a: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Количество</a:t>
                      </a:r>
                      <a:r>
                        <a:rPr lang="ru-RU" sz="700" b="1" kern="1200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 организаций, создавших работу</a:t>
                      </a: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% обучающихся, завершивших тестирование</a:t>
                      </a: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6715856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700" b="1" kern="1200" cap="none" baseline="0" dirty="0" err="1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Вожегодская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67,04% 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44465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Псковская область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62,56%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9381545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Воронежская область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587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61,25%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994905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Приморский край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438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58,97%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7986798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Пермский край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117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57,28%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5319626"/>
                  </a:ext>
                </a:extLst>
              </a:tr>
              <a:tr h="347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Калининградская область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668A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57,17%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8647509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Ямало-Ненецкий АО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56,99%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6713239"/>
                  </a:ext>
                </a:extLst>
              </a:tr>
              <a:tr h="4379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Калужская область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56,68%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6439535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56,08%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1322965"/>
                  </a:ext>
                </a:extLst>
              </a:tr>
              <a:tr h="3465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Ставропольский край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87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53,49%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528182"/>
                  </a:ext>
                </a:extLst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6349638"/>
              </p:ext>
            </p:extLst>
          </p:nvPr>
        </p:nvGraphicFramePr>
        <p:xfrm>
          <a:off x="4209518" y="1484783"/>
          <a:ext cx="4286782" cy="42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173">
                  <a:extLst>
                    <a:ext uri="{9D8B030D-6E8A-4147-A177-3AD203B41FA5}">
                      <a16:colId xmlns:a16="http://schemas.microsoft.com/office/drawing/2014/main" xmlns="" val="495502345"/>
                    </a:ext>
                  </a:extLst>
                </a:gridCol>
                <a:gridCol w="1091096">
                  <a:extLst>
                    <a:ext uri="{9D8B030D-6E8A-4147-A177-3AD203B41FA5}">
                      <a16:colId xmlns:a16="http://schemas.microsoft.com/office/drawing/2014/main" xmlns="" val="2232533949"/>
                    </a:ext>
                  </a:extLst>
                </a:gridCol>
                <a:gridCol w="1369513">
                  <a:extLst>
                    <a:ext uri="{9D8B030D-6E8A-4147-A177-3AD203B41FA5}">
                      <a16:colId xmlns:a16="http://schemas.microsoft.com/office/drawing/2014/main" xmlns="" val="2183064976"/>
                    </a:ext>
                  </a:extLst>
                </a:gridCol>
              </a:tblGrid>
              <a:tr h="653864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Субъект РФ</a:t>
                      </a: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Количество организаций, создавших</a:t>
                      </a:r>
                      <a:r>
                        <a:rPr lang="ru-RU" sz="700" b="1" kern="1200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мероприятия</a:t>
                      </a: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% обучающихся, завершивших тестирование</a:t>
                      </a: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6715856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Амурская область 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17,86% 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44465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Владимирская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17,80%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9381545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Республика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Северная Осетия – Алания 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17,58%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994905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Республика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Коми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17,29%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7986798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Курганская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область</a:t>
                      </a: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14,55%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5319626"/>
                  </a:ext>
                </a:extLst>
              </a:tr>
              <a:tr h="353260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Вологодская область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668A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10,52%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8647509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Республика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Алтай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9,60%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6713239"/>
                  </a:ext>
                </a:extLst>
              </a:tr>
              <a:tr h="3849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Астраханская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область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5,38%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6439535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Севастополь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2,76% 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1322965"/>
                  </a:ext>
                </a:extLst>
              </a:tr>
              <a:tr h="351984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Республика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Тыва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0,00%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52818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2741F95-4321-4857-83B9-529DD5328B35}"/>
              </a:ext>
            </a:extLst>
          </p:cNvPr>
          <p:cNvSpPr txBox="1"/>
          <p:nvPr/>
        </p:nvSpPr>
        <p:spPr>
          <a:xfrm>
            <a:off x="6886659" y="5803176"/>
            <a:ext cx="218089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900"/>
              </a:spcBef>
            </a:pPr>
            <a:r>
              <a:rPr lang="ru-RU" sz="900" b="1" dirty="0">
                <a:solidFill>
                  <a:srgbClr val="5B668A"/>
                </a:solidFill>
                <a:latin typeface="Montserrat" panose="00000500000000000000" pitchFamily="2" charset="-52"/>
                <a:ea typeface="Roboto" pitchFamily="2" charset="0"/>
                <a:cs typeface="Arial" panose="020B0604020202020204" pitchFamily="34" charset="0"/>
              </a:rPr>
              <a:t>*за период с 01.09.2021 по 28.11.2021 </a:t>
            </a:r>
            <a:endParaRPr lang="ru-RU" sz="800" b="1" dirty="0">
              <a:solidFill>
                <a:srgbClr val="5B668A"/>
              </a:solidFill>
              <a:latin typeface="Montserrat" panose="00000500000000000000" pitchFamily="2" charset="-52"/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12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rojects\Презентации\РЭШ Октябрь\pix\учени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83188" y="2132856"/>
            <a:ext cx="3189304" cy="298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95536" y="124895"/>
            <a:ext cx="8424936" cy="1477328"/>
          </a:xfrm>
        </p:spPr>
        <p:txBody>
          <a:bodyPr/>
          <a:lstStyle/>
          <a:p>
            <a:pPr lvl="0" algn="ctr"/>
            <a:r>
              <a:rPr lang="ru-RU" sz="2400" dirty="0">
                <a:solidFill>
                  <a:srgbClr val="3682F2"/>
                </a:solidFill>
                <a:latin typeface="Montserrat" panose="00000500000000000000" pitchFamily="2" charset="-52"/>
              </a:rPr>
              <a:t>Рейтинг школ Вологодской области по количеству обучающихся, завершивших тестирование и количеству работ, проверенных учителем </a:t>
            </a: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510272"/>
              </p:ext>
            </p:extLst>
          </p:nvPr>
        </p:nvGraphicFramePr>
        <p:xfrm>
          <a:off x="190500" y="1959404"/>
          <a:ext cx="5791201" cy="4349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48">
                  <a:extLst>
                    <a:ext uri="{9D8B030D-6E8A-4147-A177-3AD203B41FA5}">
                      <a16:colId xmlns:a16="http://schemas.microsoft.com/office/drawing/2014/main" xmlns="" val="495502345"/>
                    </a:ext>
                  </a:extLst>
                </a:gridCol>
                <a:gridCol w="1577237">
                  <a:extLst>
                    <a:ext uri="{9D8B030D-6E8A-4147-A177-3AD203B41FA5}">
                      <a16:colId xmlns:a16="http://schemas.microsoft.com/office/drawing/2014/main" xmlns="" val="2232533949"/>
                    </a:ext>
                  </a:extLst>
                </a:gridCol>
                <a:gridCol w="11068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858">
                  <a:extLst>
                    <a:ext uri="{9D8B030D-6E8A-4147-A177-3AD203B41FA5}">
                      <a16:colId xmlns:a16="http://schemas.microsoft.com/office/drawing/2014/main" xmlns="" val="2183064976"/>
                    </a:ext>
                  </a:extLst>
                </a:gridCol>
              </a:tblGrid>
              <a:tr h="1040474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Наименование</a:t>
                      </a:r>
                      <a:r>
                        <a:rPr lang="ru-RU" sz="700" b="1" kern="1200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ОО</a:t>
                      </a: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Ко-во обучающихся, участвовавших в работе</a:t>
                      </a: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Ко-во обучающихся, завершивших тестирование</a:t>
                      </a:r>
                    </a:p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Кол-во проверенных работ учителями от числа завершенных работ</a:t>
                      </a:r>
                    </a:p>
                    <a:p>
                      <a:pPr marL="0" algn="l" defTabSz="914400" rtl="0" eaLnBrk="1" fontAlgn="base" latinLnBrk="0" hangingPunct="1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endParaRPr lang="ru-RU" sz="700" b="1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68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6715856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700" b="1" kern="1200" cap="none" dirty="0" err="1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Вожегодская</a:t>
                      </a: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средняя школа»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424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        211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156</a:t>
                      </a:r>
                      <a:endParaRPr lang="ru-RU" sz="10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44465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«Шуйская средняя школа»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287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105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9381545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МОУ «Сосновская школа»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994905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МОУ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«СОШ №2 имени С.С. Орлова»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                 72</a:t>
                      </a:r>
                      <a:endParaRPr lang="ru-RU" sz="10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 30</a:t>
                      </a:r>
                      <a:endParaRPr lang="ru-RU" sz="10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7986798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МОУ «</a:t>
                      </a:r>
                      <a:r>
                        <a:rPr lang="ru-RU" sz="700" b="1" kern="1200" cap="none" dirty="0" err="1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Климовская</a:t>
                      </a: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школа»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5319626"/>
                  </a:ext>
                </a:extLst>
              </a:tr>
              <a:tr h="5743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ВМР «</a:t>
                      </a:r>
                      <a:r>
                        <a:rPr lang="ru-RU" sz="700" b="1" kern="1200" cap="none" baseline="0" dirty="0" err="1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Перьевская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основная школа»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668A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668A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8647509"/>
                  </a:ext>
                </a:extLst>
              </a:tr>
              <a:tr h="3765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МОУ «СОШ №39 имени С.А. </a:t>
                      </a:r>
                      <a:r>
                        <a:rPr lang="ru-RU" sz="700" b="1" kern="1200" cap="none" dirty="0" err="1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Ловенецкого</a:t>
                      </a: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»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solidFill>
                      <a:srgbClr val="D1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6713239"/>
                  </a:ext>
                </a:extLst>
              </a:tr>
              <a:tr h="4758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700" b="1" kern="1200" cap="none" baseline="0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 ВМР «Васильевская СОШ»</a:t>
                      </a:r>
                      <a:endParaRPr lang="ru-RU" sz="700" b="1" kern="1200" cap="none" dirty="0">
                        <a:solidFill>
                          <a:srgbClr val="5B668A"/>
                        </a:solidFill>
                        <a:latin typeface="Montserrat" panose="00000500000000000000" pitchFamily="2" charset="-52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cap="none" dirty="0">
                          <a:solidFill>
                            <a:srgbClr val="5B668A"/>
                          </a:solidFill>
                          <a:latin typeface="Montserrat" panose="00000500000000000000" pitchFamily="2" charset="-52"/>
                          <a:ea typeface="Roboto" pitchFamily="2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E1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64395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2741F95-4321-4857-83B9-529DD5328B35}"/>
              </a:ext>
            </a:extLst>
          </p:cNvPr>
          <p:cNvSpPr txBox="1"/>
          <p:nvPr/>
        </p:nvSpPr>
        <p:spPr>
          <a:xfrm>
            <a:off x="6886659" y="5803176"/>
            <a:ext cx="218089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900"/>
              </a:spcBef>
            </a:pPr>
            <a:r>
              <a:rPr lang="ru-RU" sz="900" b="1" dirty="0">
                <a:solidFill>
                  <a:srgbClr val="5B668A"/>
                </a:solidFill>
                <a:latin typeface="Montserrat" panose="00000500000000000000" pitchFamily="2" charset="-52"/>
                <a:ea typeface="Roboto" pitchFamily="2" charset="0"/>
                <a:cs typeface="Arial" panose="020B0604020202020204" pitchFamily="34" charset="0"/>
              </a:rPr>
              <a:t>*за период с 01.09.2021 по 28.11.2021 </a:t>
            </a:r>
            <a:endParaRPr lang="ru-RU" sz="800" b="1" dirty="0">
              <a:solidFill>
                <a:srgbClr val="5B668A"/>
              </a:solidFill>
              <a:latin typeface="Montserrat" panose="00000500000000000000" pitchFamily="2" charset="-52"/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071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70585" y="4653136"/>
            <a:ext cx="80101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Вход педагогов осуществляется только с использованием учетной записи портала </a:t>
            </a: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«Российская электронная школа», </a:t>
            </a: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связи с чем необходима предварительная регистрация на портале в роли </a:t>
            </a: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«Учитель»</a:t>
            </a: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. </a:t>
            </a:r>
          </a:p>
          <a:p>
            <a:pPr>
              <a:spcBef>
                <a:spcPts val="600"/>
              </a:spcBef>
            </a:pP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При регистрации необходимо обязательно указывать </a:t>
            </a: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образовательную организацию</a:t>
            </a:r>
            <a:r>
              <a:rPr lang="ru-RU" sz="1600" dirty="0">
                <a:solidFill>
                  <a:srgbClr val="4F81BD">
                    <a:lumMod val="75000"/>
                  </a:srgb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" r="2906" b="24129"/>
          <a:stretch/>
        </p:blipFill>
        <p:spPr>
          <a:xfrm>
            <a:off x="308919" y="535299"/>
            <a:ext cx="8569412" cy="3902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00685" y="58272"/>
            <a:ext cx="237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76092"/>
                </a:solidFill>
              </a:rPr>
              <a:t>https://fg.resh.edu.ru/</a:t>
            </a:r>
          </a:p>
        </p:txBody>
      </p:sp>
    </p:spTree>
    <p:extLst>
      <p:ext uri="{BB962C8B-B14F-4D97-AF65-F5344CB8AC3E}">
        <p14:creationId xmlns:p14="http://schemas.microsoft.com/office/powerpoint/2010/main" val="28016153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1149</Words>
  <Application>Microsoft Office PowerPoint</Application>
  <PresentationFormat>Экран (4:3)</PresentationFormat>
  <Paragraphs>209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Вебинар 3 декабря 2021 года  по  вопросам организации удаленного обучения с применением ЭО и ДОТ и проведения  самодиагностики сформированности функциональной обучающихся </vt:lpstr>
      <vt:lpstr>Сопровождение образовательных организаций осуществляющих удаленное обучение с применением ЭО и ДОТ</vt:lpstr>
      <vt:lpstr>Информация на сайте </vt:lpstr>
      <vt:lpstr>РАЗДЕЛ  «ОБУЧАЕМ УДАЛЕННО»: основные проблемы в 80% ОО</vt:lpstr>
      <vt:lpstr>Интерактивное расписание</vt:lpstr>
      <vt:lpstr>М ИН И С Т Е Р С Т В О П Р О С В Е Щ Е Н И Я Р О С С И Й С К О Й Ф Е Д Е Р А Ц И И  (МИНПРОСВЕЩЕНИЯ РОССИИ)  П Р О Т О К О Л  совещания в режиме видео-конференц-связи по вопросам организационного и методического сопровождения работ по введению обновленных федеральных государственных образовательных стандартов и формированию функциональной грамотности обучающихся от 24 11.2021 №Д 03-10/03 пр</vt:lpstr>
      <vt:lpstr>Рейтинг субъектов РФ по доле (%) обучающихся, завершивших тестирование*</vt:lpstr>
      <vt:lpstr>Рейтинг школ Вологодской области по количеству обучающихся, завершивших тестирование и количеству работ, проверенных учителем </vt:lpstr>
      <vt:lpstr>Презентация PowerPoint</vt:lpstr>
      <vt:lpstr>Самодиагностика ФГ в 8 и 9 классах: алгоритм организации и проведения</vt:lpstr>
      <vt:lpstr>Самодиагностика  сформированности функциональной грамотности обучающихся общеобразовательных организаций области  по 3 видам функциональной грамотности:  математическая, читательская, естественно-научная Сроки проведения: 6-9 декабря 2021 года </vt:lpstr>
      <vt:lpstr>Самодиагностика  сформированности функциональной грамотности обучающихся общеобразовательных организаций области  по 3 видам функциональной грамотности:  математическая, читательская, естественно-научная Сроки проведения: 6-9 декабря 2021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</cp:revision>
  <dcterms:created xsi:type="dcterms:W3CDTF">2021-12-03T11:27:30Z</dcterms:created>
  <dcterms:modified xsi:type="dcterms:W3CDTF">2021-12-06T07:30:40Z</dcterms:modified>
</cp:coreProperties>
</file>